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0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BEFD4BA8-73D3-BD4F-8244-FC867256BBCF}" type="datetimeFigureOut">
              <a:rPr lang="en-US" smtClean="0"/>
              <a:t>11/28/16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4BA8-73D3-BD4F-8244-FC867256BBCF}" type="datetimeFigureOut">
              <a:rPr lang="en-US" smtClean="0"/>
              <a:t>11/28/16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95F9A-88CA-0B49-ADD2-EC71FA89D49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4BA8-73D3-BD4F-8244-FC867256BBCF}" type="datetimeFigureOut">
              <a:rPr lang="en-US" smtClean="0"/>
              <a:t>11/28/16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95F9A-88CA-0B49-ADD2-EC71FA89D4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4BA8-73D3-BD4F-8244-FC867256BBCF}" type="datetimeFigureOut">
              <a:rPr lang="en-US" smtClean="0"/>
              <a:t>11/28/16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95F9A-88CA-0B49-ADD2-EC71FA89D4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BEFD4BA8-73D3-BD4F-8244-FC867256BBCF}" type="datetimeFigureOut">
              <a:rPr lang="en-US" smtClean="0"/>
              <a:t>11/28/16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BEFD4BA8-73D3-BD4F-8244-FC867256BBCF}" type="datetimeFigureOut">
              <a:rPr lang="en-US" smtClean="0"/>
              <a:t>11/28/16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95F9A-88CA-0B49-ADD2-EC71FA89D49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4BA8-73D3-BD4F-8244-FC867256BBCF}" type="datetimeFigureOut">
              <a:rPr lang="en-US" smtClean="0"/>
              <a:t>11/28/16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95F9A-88CA-0B49-ADD2-EC71FA89D49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FD4BA8-73D3-BD4F-8244-FC867256BBCF}" type="datetimeFigureOut">
              <a:rPr lang="en-US" smtClean="0"/>
              <a:t>11/28/16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95F9A-88CA-0B49-ADD2-EC71FA89D4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EFD4BA8-73D3-BD4F-8244-FC867256BBCF}" type="datetimeFigureOut">
              <a:rPr lang="en-US" smtClean="0"/>
              <a:t>11/28/16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95F9A-88CA-0B49-ADD2-EC71FA89D4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BEFD4BA8-73D3-BD4F-8244-FC867256BBCF}" type="datetimeFigureOut">
              <a:rPr lang="en-US" smtClean="0"/>
              <a:t>11/28/16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95F9A-88CA-0B49-ADD2-EC71FA89D49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4BA8-73D3-BD4F-8244-FC867256BBCF}" type="datetimeFigureOut">
              <a:rPr lang="en-US" smtClean="0"/>
              <a:t>11/28/16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95F9A-88CA-0B49-ADD2-EC71FA89D4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4BA8-73D3-BD4F-8244-FC867256BBCF}" type="datetimeFigureOut">
              <a:rPr lang="en-US" smtClean="0"/>
              <a:t>11/28/16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95F9A-88CA-0B49-ADD2-EC71FA89D4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4BA8-73D3-BD4F-8244-FC867256BBCF}" type="datetimeFigureOut">
              <a:rPr lang="en-US" smtClean="0"/>
              <a:t>11/28/16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95F9A-88CA-0B49-ADD2-EC71FA89D4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4BA8-73D3-BD4F-8244-FC867256BBCF}" type="datetimeFigureOut">
              <a:rPr lang="en-US" smtClean="0"/>
              <a:t>11/28/16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95F9A-88CA-0B49-ADD2-EC71FA89D4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BEFD4BA8-73D3-BD4F-8244-FC867256BBCF}" type="datetimeFigureOut">
              <a:rPr lang="en-US" smtClean="0"/>
              <a:t>11/28/16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BEFD4BA8-73D3-BD4F-8244-FC867256BBCF}" type="datetimeFigureOut">
              <a:rPr lang="en-US" smtClean="0"/>
              <a:t>11/28/16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46D95F9A-88CA-0B49-ADD2-EC71FA89D49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4BA8-73D3-BD4F-8244-FC867256BBCF}" type="datetimeFigureOut">
              <a:rPr lang="en-US" smtClean="0"/>
              <a:t>11/28/16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95F9A-88CA-0B49-ADD2-EC71FA89D4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4BA8-73D3-BD4F-8244-FC867256BBCF}" type="datetimeFigureOut">
              <a:rPr lang="en-US" smtClean="0"/>
              <a:t>11/28/16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95F9A-88CA-0B49-ADD2-EC71FA89D49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4BA8-73D3-BD4F-8244-FC867256BBCF}" type="datetimeFigureOut">
              <a:rPr lang="en-US" smtClean="0"/>
              <a:t>11/28/16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46D95F9A-88CA-0B49-ADD2-EC71FA89D4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4BA8-73D3-BD4F-8244-FC867256BBCF}" type="datetimeFigureOut">
              <a:rPr lang="en-US" smtClean="0"/>
              <a:t>11/28/16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95F9A-88CA-0B49-ADD2-EC71FA89D49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EFD4BA8-73D3-BD4F-8244-FC867256BBCF}" type="datetimeFigureOut">
              <a:rPr lang="en-US" smtClean="0"/>
              <a:t>11/28/16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46D95F9A-88CA-0B49-ADD2-EC71FA89D4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  <p:sldLayoutId id="2147483738" r:id="rId18"/>
    <p:sldLayoutId id="2147483739" r:id="rId19"/>
    <p:sldLayoutId id="214748374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Lab Report Expectations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Jost</a:t>
            </a:r>
          </a:p>
          <a:p>
            <a:r>
              <a:rPr lang="en-US" dirty="0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486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Grammar, punctuation, spelling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All written in past tense and passive </a:t>
            </a:r>
            <a:r>
              <a:rPr lang="en-US" dirty="0" smtClean="0"/>
              <a:t>voice</a:t>
            </a:r>
          </a:p>
          <a:p>
            <a:pPr lvl="1"/>
            <a:r>
              <a:rPr lang="en-US" dirty="0" smtClean="0"/>
              <a:t>EX:  Active= wrote, Passive= was written</a:t>
            </a:r>
          </a:p>
          <a:p>
            <a:pPr lvl="1"/>
            <a:r>
              <a:rPr lang="en-US" dirty="0" smtClean="0"/>
              <a:t>The subject </a:t>
            </a:r>
            <a:r>
              <a:rPr lang="en-US" u="sng" dirty="0" smtClean="0"/>
              <a:t>receives</a:t>
            </a:r>
            <a:r>
              <a:rPr lang="en-US" dirty="0" smtClean="0"/>
              <a:t> the action</a:t>
            </a:r>
            <a:endParaRPr lang="en-US" dirty="0"/>
          </a:p>
          <a:p>
            <a:pPr lvl="0"/>
            <a:r>
              <a:rPr lang="en-US" dirty="0"/>
              <a:t>All grammar, punctuation, capitalization, spelling is correct. Subscripts/superscripts used properly (ex. CO</a:t>
            </a:r>
            <a:r>
              <a:rPr lang="en-US" baseline="-25000" dirty="0"/>
              <a:t>2 </a:t>
            </a:r>
            <a:r>
              <a:rPr lang="en-US" dirty="0"/>
              <a:t>- not CO2)</a:t>
            </a:r>
          </a:p>
          <a:p>
            <a:r>
              <a:rPr lang="en-US" dirty="0" smtClean="0"/>
              <a:t>What NOT to do:</a:t>
            </a:r>
          </a:p>
          <a:p>
            <a:pPr lvl="1"/>
            <a:r>
              <a:rPr lang="en-US" dirty="0" smtClean="0"/>
              <a:t>Use improper grammar or short-hand</a:t>
            </a:r>
          </a:p>
          <a:p>
            <a:pPr lvl="1"/>
            <a:r>
              <a:rPr lang="en-US" dirty="0" smtClean="0"/>
              <a:t>Make up words for things you don’t know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046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Entire document is MLA formatted. </a:t>
            </a:r>
          </a:p>
          <a:p>
            <a:r>
              <a:rPr lang="en-US" dirty="0"/>
              <a:t>ALL sources cited. Any class handouts used must be included. </a:t>
            </a:r>
            <a:r>
              <a:rPr lang="en-US" dirty="0" smtClean="0"/>
              <a:t>Wikipedia is not a credible source. </a:t>
            </a:r>
          </a:p>
          <a:p>
            <a:r>
              <a:rPr lang="en-US" dirty="0"/>
              <a:t>Beyoncé. "Pray You Catch Me." </a:t>
            </a:r>
            <a:r>
              <a:rPr lang="en-US" i="1" dirty="0"/>
              <a:t>Lemonade, </a:t>
            </a:r>
            <a:r>
              <a:rPr lang="en-US" dirty="0" err="1"/>
              <a:t>Parkwood</a:t>
            </a:r>
            <a:r>
              <a:rPr lang="en-US" dirty="0"/>
              <a:t> Entertainment, 2016, </a:t>
            </a:r>
            <a:r>
              <a:rPr lang="en-US" dirty="0" err="1"/>
              <a:t>www.beyonce.com</a:t>
            </a:r>
            <a:r>
              <a:rPr lang="en-US" dirty="0"/>
              <a:t>/album/lemonade-visual-album/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172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Title clearly explains the </a:t>
            </a:r>
            <a:r>
              <a:rPr lang="en-US" dirty="0">
                <a:solidFill>
                  <a:srgbClr val="FF0000"/>
                </a:solidFill>
              </a:rPr>
              <a:t>specific</a:t>
            </a:r>
            <a:r>
              <a:rPr lang="en-US" dirty="0"/>
              <a:t> purpose of the investigation while grabbing the reader’s attention</a:t>
            </a:r>
          </a:p>
          <a:p>
            <a:r>
              <a:rPr lang="en-US" dirty="0" smtClean="0"/>
              <a:t>What not to do:</a:t>
            </a:r>
          </a:p>
          <a:p>
            <a:pPr lvl="1"/>
            <a:r>
              <a:rPr lang="en-US" dirty="0" smtClean="0"/>
              <a:t>Copy someone else’s title, try to be original</a:t>
            </a:r>
          </a:p>
          <a:p>
            <a:pPr lvl="1"/>
            <a:r>
              <a:rPr lang="en-US" dirty="0" smtClean="0"/>
              <a:t>Provide a blanket statement that is not specific to the lab</a:t>
            </a:r>
          </a:p>
          <a:p>
            <a:pPr lvl="1"/>
            <a:r>
              <a:rPr lang="en-US" dirty="0" smtClean="0"/>
              <a:t>Use the word “lab” in the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132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432800" cy="483446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Includes purpose of investigation which clearly links to title</a:t>
            </a:r>
          </a:p>
          <a:p>
            <a:pPr lvl="0"/>
            <a:r>
              <a:rPr lang="en-US" dirty="0"/>
              <a:t>Provides accurate and extensive background information which helps reader understand key points of investigation 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Honors must cite at least one </a:t>
            </a:r>
            <a:r>
              <a:rPr lang="en-US" u="sng" dirty="0" smtClean="0">
                <a:solidFill>
                  <a:srgbClr val="FF0000"/>
                </a:solidFill>
              </a:rPr>
              <a:t>reliable</a:t>
            </a:r>
            <a:r>
              <a:rPr lang="en-US" dirty="0" smtClean="0">
                <a:solidFill>
                  <a:srgbClr val="FF0000"/>
                </a:solidFill>
              </a:rPr>
              <a:t> source</a:t>
            </a:r>
            <a:endParaRPr lang="en-US" dirty="0">
              <a:solidFill>
                <a:srgbClr val="FF0000"/>
              </a:solidFill>
            </a:endParaRPr>
          </a:p>
          <a:p>
            <a:pPr lvl="0"/>
            <a:r>
              <a:rPr lang="en-US" dirty="0"/>
              <a:t>Accurately describes all variables, constants, and control group(s) of lab</a:t>
            </a:r>
          </a:p>
          <a:p>
            <a:pPr lvl="0"/>
            <a:r>
              <a:rPr lang="en-US" dirty="0"/>
              <a:t>Includes specific methods to minimize risks </a:t>
            </a:r>
            <a:r>
              <a:rPr lang="en-US" dirty="0" smtClean="0"/>
              <a:t>or chance of error</a:t>
            </a:r>
          </a:p>
          <a:p>
            <a:pPr lvl="0"/>
            <a:r>
              <a:rPr lang="en-US" dirty="0" smtClean="0"/>
              <a:t>Provides a </a:t>
            </a:r>
            <a:r>
              <a:rPr lang="en-US" u="sng" dirty="0" smtClean="0"/>
              <a:t>reasonable and supported</a:t>
            </a:r>
            <a:r>
              <a:rPr lang="en-US" dirty="0" smtClean="0"/>
              <a:t> hypothesis.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657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materials and quantities of materials </a:t>
            </a:r>
            <a:r>
              <a:rPr lang="en-US" dirty="0" smtClean="0"/>
              <a:t>listed </a:t>
            </a:r>
          </a:p>
          <a:p>
            <a:r>
              <a:rPr lang="en-US" dirty="0" smtClean="0"/>
              <a:t>What NOT to do:</a:t>
            </a:r>
          </a:p>
          <a:p>
            <a:pPr lvl="1"/>
            <a:r>
              <a:rPr lang="en-US" dirty="0" smtClean="0"/>
              <a:t>List stuff we didn’t use</a:t>
            </a:r>
          </a:p>
          <a:p>
            <a:pPr lvl="1"/>
            <a:r>
              <a:rPr lang="en-US" dirty="0" smtClean="0"/>
              <a:t>Describe items, you must know the names</a:t>
            </a:r>
          </a:p>
          <a:p>
            <a:pPr lvl="2"/>
            <a:r>
              <a:rPr lang="en-US" dirty="0" smtClean="0"/>
              <a:t>Ex: It’s a 250 mL beaker, not a medium sized glass cup</a:t>
            </a:r>
          </a:p>
          <a:p>
            <a:pPr lvl="2"/>
            <a:endParaRPr lang="en-US" dirty="0"/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872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Step-by-step instructions written clearly </a:t>
            </a:r>
            <a:r>
              <a:rPr lang="en-US" b="1" dirty="0"/>
              <a:t>and</a:t>
            </a:r>
            <a:r>
              <a:rPr lang="en-US" dirty="0"/>
              <a:t> concisely </a:t>
            </a:r>
          </a:p>
          <a:p>
            <a:pPr lvl="1"/>
            <a:r>
              <a:rPr lang="en-US" dirty="0" smtClean="0"/>
              <a:t>Written in command form, not past-tense</a:t>
            </a:r>
            <a:endParaRPr lang="en-US" dirty="0"/>
          </a:p>
          <a:p>
            <a:r>
              <a:rPr lang="en-US" dirty="0"/>
              <a:t>Pictures </a:t>
            </a:r>
            <a:r>
              <a:rPr lang="en-US" dirty="0" smtClean="0"/>
              <a:t>or drawing of </a:t>
            </a:r>
            <a:r>
              <a:rPr lang="en-US" dirty="0"/>
              <a:t>set-up</a:t>
            </a:r>
            <a:r>
              <a:rPr lang="en-US" dirty="0" smtClean="0">
                <a:effectLst/>
              </a:rPr>
              <a:t> (Apparatus)</a:t>
            </a:r>
          </a:p>
          <a:p>
            <a:pPr lvl="1"/>
            <a:r>
              <a:rPr lang="en-US" dirty="0" smtClean="0"/>
              <a:t>Online graphics are okay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630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Quantitative and qualitative data </a:t>
            </a:r>
            <a:r>
              <a:rPr lang="en-US" dirty="0" smtClean="0"/>
              <a:t>included in data tables</a:t>
            </a:r>
          </a:p>
          <a:p>
            <a:pPr lvl="0"/>
            <a:r>
              <a:rPr lang="en-US" dirty="0" smtClean="0"/>
              <a:t>Data tables must have appropriate labels and titles </a:t>
            </a:r>
            <a:endParaRPr lang="en-US" dirty="0"/>
          </a:p>
          <a:p>
            <a:r>
              <a:rPr lang="en-US" dirty="0" smtClean="0"/>
              <a:t>Labeled </a:t>
            </a:r>
            <a:r>
              <a:rPr lang="en-US" dirty="0"/>
              <a:t>pictures of results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Provided the majority of the data is quantitative, a graph with appropriate labels will be expected </a:t>
            </a:r>
          </a:p>
          <a:p>
            <a:r>
              <a:rPr lang="en-US" dirty="0" smtClean="0"/>
              <a:t>What NOT to do:</a:t>
            </a:r>
          </a:p>
          <a:p>
            <a:pPr lvl="1"/>
            <a:r>
              <a:rPr lang="en-US" dirty="0" smtClean="0"/>
              <a:t>NEVER make up data</a:t>
            </a:r>
          </a:p>
          <a:p>
            <a:pPr lvl="1"/>
            <a:r>
              <a:rPr lang="en-US" dirty="0" smtClean="0"/>
              <a:t>Listing data is not acceptable</a:t>
            </a:r>
          </a:p>
          <a:p>
            <a:pPr lvl="1"/>
            <a:r>
              <a:rPr lang="en-US" dirty="0" smtClean="0"/>
              <a:t>Leaving out data for any reason is not acceptable </a:t>
            </a:r>
          </a:p>
        </p:txBody>
      </p:sp>
    </p:spTree>
    <p:extLst>
      <p:ext uri="{BB962C8B-B14F-4D97-AF65-F5344CB8AC3E}">
        <p14:creationId xmlns:p14="http://schemas.microsoft.com/office/powerpoint/2010/main" val="3289839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Accurately and concisely summarizes data. Describes any trends or patterns (or lack thereof)</a:t>
            </a:r>
          </a:p>
          <a:p>
            <a:pPr lvl="0"/>
            <a:r>
              <a:rPr lang="en-US" dirty="0"/>
              <a:t>Discusses relationship between the results and the hypothesis and the background information on which the hypothesis was based</a:t>
            </a:r>
          </a:p>
          <a:p>
            <a:pPr lvl="0"/>
            <a:r>
              <a:rPr lang="en-US" dirty="0"/>
              <a:t>Compares and evaluates obtained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Was the data collected accurately?</a:t>
            </a:r>
          </a:p>
          <a:p>
            <a:pPr lvl="1"/>
            <a:r>
              <a:rPr lang="en-US" dirty="0" smtClean="0"/>
              <a:t>Is the data a reliable indicator of the phenomena being studied? </a:t>
            </a:r>
            <a:endParaRPr lang="en-US" dirty="0"/>
          </a:p>
          <a:p>
            <a:pPr lvl="0"/>
            <a:r>
              <a:rPr lang="en-US" dirty="0"/>
              <a:t>Possible and known sources of </a:t>
            </a:r>
            <a:r>
              <a:rPr lang="en-US" dirty="0">
                <a:solidFill>
                  <a:srgbClr val="FF0000"/>
                </a:solidFill>
              </a:rPr>
              <a:t>errors</a:t>
            </a:r>
            <a:r>
              <a:rPr lang="en-US" dirty="0"/>
              <a:t> explained and substantial </a:t>
            </a:r>
            <a:r>
              <a:rPr lang="en-US" dirty="0">
                <a:solidFill>
                  <a:srgbClr val="FF0000"/>
                </a:solidFill>
              </a:rPr>
              <a:t>improvements</a:t>
            </a:r>
            <a:r>
              <a:rPr lang="en-US" dirty="0"/>
              <a:t> suggested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383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Real-world application (Honors only)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Clearly and accurately connects what was done and observed in the lab to a real-world example, ex. crime, paternity testing, testing for genetic disease, etc. </a:t>
            </a:r>
          </a:p>
          <a:p>
            <a:pPr lvl="1"/>
            <a:r>
              <a:rPr lang="en-US" dirty="0" smtClean="0"/>
              <a:t>This can be included in the discussion section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960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Extension Question (Honors only)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Provides a new experimental question(s) based on this investigation</a:t>
            </a:r>
          </a:p>
          <a:p>
            <a:r>
              <a:rPr lang="en-US" dirty="0" smtClean="0"/>
              <a:t>This is your opportunity to express extended curiosity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982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89</TotalTime>
  <Words>498</Words>
  <Application>Microsoft Macintosh PowerPoint</Application>
  <PresentationFormat>On-screen Show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Advantage</vt:lpstr>
      <vt:lpstr>Lab Report Expectations</vt:lpstr>
      <vt:lpstr>Title</vt:lpstr>
      <vt:lpstr>Introduction</vt:lpstr>
      <vt:lpstr>Materials</vt:lpstr>
      <vt:lpstr>Procedure</vt:lpstr>
      <vt:lpstr>Data</vt:lpstr>
      <vt:lpstr>Discussion</vt:lpstr>
      <vt:lpstr>Real-world application (Honors only)</vt:lpstr>
      <vt:lpstr>Extension Question (Honors only)</vt:lpstr>
      <vt:lpstr>Grammar, punctuation, spelling</vt:lpstr>
      <vt:lpstr>Works Cited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Report Expectations</dc:title>
  <dc:creator>Geneva Jost</dc:creator>
  <cp:lastModifiedBy>Geneva Jost</cp:lastModifiedBy>
  <cp:revision>7</cp:revision>
  <dcterms:created xsi:type="dcterms:W3CDTF">2016-11-28T15:20:53Z</dcterms:created>
  <dcterms:modified xsi:type="dcterms:W3CDTF">2016-11-28T16:50:19Z</dcterms:modified>
</cp:coreProperties>
</file>